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3" r:id="rId3"/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britannica.com/science/periosteum" TargetMode="External"/><Relationship Id="rId3" Type="http://schemas.openxmlformats.org/officeDocument/2006/relationships/hyperlink" Target="https://www.britannica.com/science/tissue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" name="Shape 7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The insulating envelope of </a:t>
            </a: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</a:rPr>
              <a:t>myelin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 that surrounds the core of a nerve fiber or axon and that facilitates the transmission of nerve impulses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Volkmann canals connect adjacent osteons and also connect the blood vessels of the Haversian canals with the </a:t>
            </a:r>
            <a:r>
              <a:rPr lang="en" sz="1350" u="sng">
                <a:solidFill>
                  <a:srgbClr val="106596"/>
                </a:solidFill>
                <a:highlight>
                  <a:srgbClr val="FFFFFF"/>
                </a:highlight>
                <a:hlinkClick r:id="rId2"/>
              </a:rPr>
              <a:t>periosteum</a:t>
            </a: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, the </a:t>
            </a:r>
            <a:r>
              <a:rPr lang="en" sz="1350" u="sng">
                <a:solidFill>
                  <a:srgbClr val="106596"/>
                </a:solidFill>
                <a:highlight>
                  <a:srgbClr val="FFFFFF"/>
                </a:highlight>
                <a:hlinkClick r:id="rId3"/>
              </a:rPr>
              <a:t>tissue</a:t>
            </a: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 covering the bone’s outer surface.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neuron with correct ends was not enough to show synapsing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Needed a way to connect them together without touching the ends of the dendrites because synapses are actually just spaces between two neurons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Developed a structure that acted as a base for the neurons but also had a puzzle-like component to them in order for them to fit perfectly together so that a synapse could be shown properly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ustom Layou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4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0" y="2811780"/>
            <a:ext cx="91440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40"/>
              </a:spcBef>
              <a:buClr>
                <a:srgbClr val="7F7F7F"/>
              </a:buClr>
              <a:buFont typeface="Arial"/>
              <a:buNone/>
              <a:defRPr b="0" i="0" sz="7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12750" lvl="1" marL="914400" marR="0" rtl="0" algn="l">
              <a:spcBef>
                <a:spcPts val="528"/>
              </a:spcBef>
              <a:buClr>
                <a:srgbClr val="7F7F7F"/>
              </a:buClr>
              <a:buSzPct val="100000"/>
              <a:buFont typeface="Arial"/>
              <a:buChar char="•"/>
              <a:defRPr b="0" i="0" sz="7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714500" marR="0" rtl="0" algn="l">
              <a:spcBef>
                <a:spcPts val="528"/>
              </a:spcBef>
              <a:buClr>
                <a:srgbClr val="7F7F7F"/>
              </a:buClr>
              <a:buSzPct val="100000"/>
              <a:buFont typeface="Arial"/>
              <a:buChar char="•"/>
              <a:defRPr b="0" i="0" sz="7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528"/>
              </a:spcBef>
              <a:buClr>
                <a:srgbClr val="7F7F7F"/>
              </a:buClr>
              <a:buFont typeface="Arial"/>
              <a:buNone/>
              <a:defRPr b="0" i="0" sz="7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pic"/>
          </p:nvPr>
        </p:nvSpPr>
        <p:spPr>
          <a:xfrm>
            <a:off x="0" y="0"/>
            <a:ext cx="9144000" cy="49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spcBef>
                <a:spcPts val="528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9550" lvl="2" marL="1257300" marR="0" rtl="0" algn="l">
              <a:spcBef>
                <a:spcPts val="528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09550" lvl="3" marL="1714500" marR="0" rtl="0" algn="l">
              <a:spcBef>
                <a:spcPts val="528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528"/>
              </a:spcBef>
              <a:buClr>
                <a:schemeClr val="dk1"/>
              </a:buClr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0" y="1954530"/>
            <a:ext cx="9144000" cy="1234500"/>
          </a:xfrm>
          <a:prstGeom prst="rect">
            <a:avLst/>
          </a:prstGeom>
          <a:solidFill>
            <a:schemeClr val="lt1">
              <a:alpha val="60780"/>
            </a:schemeClr>
          </a:solidFill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960"/>
              </a:spcBef>
              <a:buClr>
                <a:schemeClr val="dk1"/>
              </a:buClr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spcBef>
                <a:spcPts val="528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9550" lvl="2" marL="1257300" marR="0" rtl="0" algn="l">
              <a:spcBef>
                <a:spcPts val="528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09550" lvl="3" marL="1714500" marR="0" rtl="0" algn="l">
              <a:spcBef>
                <a:spcPts val="528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528"/>
              </a:spcBef>
              <a:buClr>
                <a:schemeClr val="dk1"/>
              </a:buClr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1" type="ftr"/>
          </p:nvPr>
        </p:nvSpPr>
        <p:spPr>
          <a:xfrm>
            <a:off x="152400" y="4977962"/>
            <a:ext cx="28956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Custom Layou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pic"/>
          </p:nvPr>
        </p:nvSpPr>
        <p:spPr>
          <a:xfrm>
            <a:off x="0" y="0"/>
            <a:ext cx="9144000" cy="49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440"/>
              </a:spcBef>
              <a:buClr>
                <a:schemeClr val="dk1"/>
              </a:buClr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spcBef>
                <a:spcPts val="528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9550" lvl="2" marL="1257300" marR="0" rtl="0" algn="l">
              <a:spcBef>
                <a:spcPts val="528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09550" lvl="3" marL="1714500" marR="0" rtl="0" algn="l">
              <a:spcBef>
                <a:spcPts val="528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528"/>
              </a:spcBef>
              <a:buClr>
                <a:schemeClr val="dk1"/>
              </a:buClr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4579007" y="0"/>
            <a:ext cx="4572000" cy="4903500"/>
          </a:xfrm>
          <a:prstGeom prst="rect">
            <a:avLst/>
          </a:prstGeom>
          <a:solidFill>
            <a:schemeClr val="lt1">
              <a:alpha val="50980"/>
            </a:schemeClr>
          </a:solidFill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440"/>
              </a:spcBef>
              <a:buClr>
                <a:schemeClr val="dk1"/>
              </a:buClr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spcBef>
                <a:spcPts val="528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9550" lvl="2" marL="1257300" marR="0" rtl="0" algn="l">
              <a:spcBef>
                <a:spcPts val="528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09550" lvl="3" marL="1714500" marR="0" rtl="0" algn="l">
              <a:spcBef>
                <a:spcPts val="528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528"/>
              </a:spcBef>
              <a:buClr>
                <a:schemeClr val="dk1"/>
              </a:buClr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1" type="ftr"/>
          </p:nvPr>
        </p:nvSpPr>
        <p:spPr>
          <a:xfrm>
            <a:off x="152400" y="4977962"/>
            <a:ext cx="28956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2_Custom Layou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pic"/>
          </p:nvPr>
        </p:nvSpPr>
        <p:spPr>
          <a:xfrm>
            <a:off x="0" y="0"/>
            <a:ext cx="9144000" cy="49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440"/>
              </a:spcBef>
              <a:buClr>
                <a:schemeClr val="dk1"/>
              </a:buClr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spcBef>
                <a:spcPts val="528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9550" lvl="2" marL="1257300" marR="0" rtl="0" algn="l">
              <a:spcBef>
                <a:spcPts val="528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09550" lvl="3" marL="1714500" marR="0" rtl="0" algn="l">
              <a:spcBef>
                <a:spcPts val="528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528"/>
              </a:spcBef>
              <a:buClr>
                <a:schemeClr val="dk1"/>
              </a:buClr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0" y="925830"/>
            <a:ext cx="9144000" cy="3154800"/>
          </a:xfrm>
          <a:prstGeom prst="rect">
            <a:avLst/>
          </a:prstGeom>
          <a:solidFill>
            <a:schemeClr val="lt1">
              <a:alpha val="50980"/>
            </a:schemeClr>
          </a:solidFill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440"/>
              </a:spcBef>
              <a:buClr>
                <a:schemeClr val="dk1"/>
              </a:buClr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spcBef>
                <a:spcPts val="528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9550" lvl="2" marL="1257300" marR="0" rtl="0" algn="l">
              <a:spcBef>
                <a:spcPts val="528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09550" lvl="3" marL="1714500" marR="0" rtl="0" algn="l">
              <a:spcBef>
                <a:spcPts val="528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528"/>
              </a:spcBef>
              <a:buClr>
                <a:schemeClr val="dk1"/>
              </a:buClr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1" type="ftr"/>
          </p:nvPr>
        </p:nvSpPr>
        <p:spPr>
          <a:xfrm>
            <a:off x="152400" y="4977962"/>
            <a:ext cx="28956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205977"/>
            <a:ext cx="8229600" cy="1268400"/>
          </a:xfrm>
          <a:prstGeom prst="rect">
            <a:avLst/>
          </a:prstGeom>
          <a:solidFill>
            <a:srgbClr val="000000">
              <a:alpha val="49800"/>
            </a:srgbClr>
          </a:solidFill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611629"/>
            <a:ext cx="8229600" cy="2982900"/>
          </a:xfrm>
          <a:prstGeom prst="rect">
            <a:avLst/>
          </a:prstGeom>
          <a:solidFill>
            <a:schemeClr val="lt1">
              <a:alpha val="50980"/>
            </a:schemeClr>
          </a:soli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440"/>
              </a:spcBef>
              <a:buClr>
                <a:schemeClr val="dk1"/>
              </a:buClr>
              <a:buFont typeface="Arial"/>
              <a:buChar char="●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spcBef>
                <a:spcPts val="528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9550" lvl="2" marL="1257300" marR="0" rtl="0" algn="l">
              <a:spcBef>
                <a:spcPts val="528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09550" lvl="3" marL="1714500" marR="0" rtl="0" algn="l">
              <a:spcBef>
                <a:spcPts val="528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528"/>
              </a:spcBef>
              <a:buClr>
                <a:schemeClr val="dk1"/>
              </a:buClr>
              <a:buFont typeface="Arial"/>
              <a:buChar char="○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/>
          <p:nvPr/>
        </p:nvSpPr>
        <p:spPr>
          <a:xfrm>
            <a:off x="0" y="4896612"/>
            <a:ext cx="9144000" cy="246900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Shape 54"/>
          <p:cNvSpPr txBox="1"/>
          <p:nvPr>
            <p:ph idx="11" type="ftr"/>
          </p:nvPr>
        </p:nvSpPr>
        <p:spPr>
          <a:xfrm>
            <a:off x="152400" y="4977962"/>
            <a:ext cx="28956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6.png"/><Relationship Id="rId4" Type="http://schemas.openxmlformats.org/officeDocument/2006/relationships/image" Target="../media/image2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23.jpg"/><Relationship Id="rId5" Type="http://schemas.openxmlformats.org/officeDocument/2006/relationships/image" Target="../media/image4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5" Type="http://schemas.openxmlformats.org/officeDocument/2006/relationships/image" Target="../media/image25.png"/><Relationship Id="rId6" Type="http://schemas.openxmlformats.org/officeDocument/2006/relationships/image" Target="../media/image2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rive.google.com/file/d/0B0PZNbhU25zkUjVpdU5mYWJsdkU/view" TargetMode="External"/><Relationship Id="rId4" Type="http://schemas.openxmlformats.org/officeDocument/2006/relationships/image" Target="../media/image2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jpg"/><Relationship Id="rId4" Type="http://schemas.openxmlformats.org/officeDocument/2006/relationships/image" Target="../media/image3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Relationship Id="rId4" Type="http://schemas.openxmlformats.org/officeDocument/2006/relationships/image" Target="../media/image33.jpg"/><Relationship Id="rId5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rive.google.com/file/d/0B0PZNbhU25zkeVRhLThGVFVTRms/view" TargetMode="External"/><Relationship Id="rId4" Type="http://schemas.openxmlformats.org/officeDocument/2006/relationships/image" Target="../media/image3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Relationship Id="rId6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44.png"/><Relationship Id="rId5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txBody>
          <a:bodyPr anchorCtr="0" anchor="ctr" bIns="274300" lIns="274300" rIns="274300" wrap="square" tIns="27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/>
              <a:t>3D Modeling of Neurons and Bones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0" y="3155955"/>
            <a:ext cx="91440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Vy-Linh Gale, Xinyi Susan Xu, Maria Dooling</a:t>
            </a:r>
          </a:p>
        </p:txBody>
      </p:sp>
      <p:pic>
        <p:nvPicPr>
          <p:cNvPr descr="nyu_short_white.png" id="76" name="Shape 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6200" y="3806190"/>
            <a:ext cx="1347000" cy="41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idx="1" type="body"/>
          </p:nvPr>
        </p:nvSpPr>
        <p:spPr>
          <a:xfrm>
            <a:off x="0" y="0"/>
            <a:ext cx="9144000" cy="933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3600"/>
              <a:t>Neurons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/>
              <a:t>Progress Made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0" y="1812650"/>
            <a:ext cx="4244700" cy="30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Remodeling</a:t>
            </a:r>
          </a:p>
          <a:p>
            <a:pPr indent="-355600" lvl="1" marL="914400" rtl="0">
              <a:spcBef>
                <a:spcPts val="0"/>
              </a:spcBef>
              <a:buSzPct val="100000"/>
              <a:buChar char="○"/>
            </a:pPr>
            <a:r>
              <a:rPr lang="en" sz="2000"/>
              <a:t>Smaller bases</a:t>
            </a:r>
          </a:p>
          <a:p>
            <a:pPr indent="-355600" lvl="1" marL="914400" rtl="0">
              <a:spcBef>
                <a:spcPts val="0"/>
              </a:spcBef>
              <a:buSzPct val="100000"/>
              <a:buChar char="○"/>
            </a:pPr>
            <a:r>
              <a:rPr lang="en" sz="2000"/>
              <a:t>More freedom in synapsing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6900" y="1337900"/>
            <a:ext cx="4834325" cy="280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/>
          <p:nvPr/>
        </p:nvSpPr>
        <p:spPr>
          <a:xfrm>
            <a:off x="4187450" y="4145400"/>
            <a:ext cx="48375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Neuron with smaller base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idx="1" type="body"/>
          </p:nvPr>
        </p:nvSpPr>
        <p:spPr>
          <a:xfrm>
            <a:off x="0" y="0"/>
            <a:ext cx="9144000" cy="933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3600"/>
              <a:t>Neurons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/>
              <a:t>Progress Made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0" y="818375"/>
            <a:ext cx="4244700" cy="30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Print Testing</a:t>
            </a:r>
          </a:p>
          <a:p>
            <a:pPr indent="-355600" lvl="1" marL="914400" rtl="0">
              <a:spcBef>
                <a:spcPts val="0"/>
              </a:spcBef>
              <a:buSzPct val="100000"/>
              <a:buChar char="○"/>
            </a:pPr>
            <a:r>
              <a:rPr lang="en" sz="2000"/>
              <a:t>MOJO Printer</a:t>
            </a:r>
          </a:p>
          <a:p>
            <a:pPr indent="-355600" lvl="1" marL="914400" rtl="0">
              <a:spcBef>
                <a:spcPts val="0"/>
              </a:spcBef>
              <a:buSzPct val="100000"/>
              <a:buChar char="○"/>
            </a:pPr>
            <a:r>
              <a:rPr lang="en" sz="2000"/>
              <a:t>No supports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158" name="Shape 158"/>
          <p:cNvSpPr txBox="1"/>
          <p:nvPr/>
        </p:nvSpPr>
        <p:spPr>
          <a:xfrm>
            <a:off x="3274175" y="4011775"/>
            <a:ext cx="48375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Neuron with smaller base printed</a:t>
            </a:r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600" y="1984075"/>
            <a:ext cx="3266149" cy="246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2609" y="1238349"/>
            <a:ext cx="3468515" cy="260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idx="1" type="body"/>
          </p:nvPr>
        </p:nvSpPr>
        <p:spPr>
          <a:xfrm>
            <a:off x="0" y="0"/>
            <a:ext cx="9144000" cy="933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3600"/>
              <a:t>Neurons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/>
              <a:t>Progress Made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0" y="1659700"/>
            <a:ext cx="4244700" cy="30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Laguardia Consulting</a:t>
            </a:r>
          </a:p>
          <a:p>
            <a:pPr indent="-355600" lvl="1" marL="914400" rtl="0">
              <a:spcBef>
                <a:spcPts val="0"/>
              </a:spcBef>
              <a:buSzPct val="100000"/>
              <a:buChar char="○"/>
            </a:pPr>
            <a:r>
              <a:rPr lang="en" sz="2000"/>
              <a:t>Repaired model</a:t>
            </a:r>
          </a:p>
          <a:p>
            <a:pPr indent="-355600" lvl="1" marL="914400" rtl="0">
              <a:spcBef>
                <a:spcPts val="0"/>
              </a:spcBef>
              <a:buSzPct val="100000"/>
              <a:buChar char="○"/>
            </a:pPr>
            <a:r>
              <a:rPr lang="en" sz="2000"/>
              <a:t>Sculpting software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167" name="Shape 167"/>
          <p:cNvSpPr txBox="1"/>
          <p:nvPr/>
        </p:nvSpPr>
        <p:spPr>
          <a:xfrm>
            <a:off x="3522750" y="3744025"/>
            <a:ext cx="48375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Repaired Neuron Part</a:t>
            </a:r>
          </a:p>
        </p:txBody>
      </p:sp>
      <p:pic>
        <p:nvPicPr>
          <p:cNvPr id="168" name="Shape 168"/>
          <p:cNvPicPr preferRelativeResize="0"/>
          <p:nvPr/>
        </p:nvPicPr>
        <p:blipFill rotWithShape="1">
          <a:blip r:embed="rId3">
            <a:alphaModFix/>
          </a:blip>
          <a:srcRect b="21149" l="10836" r="12582" t="15225"/>
          <a:stretch/>
        </p:blipFill>
        <p:spPr>
          <a:xfrm>
            <a:off x="3274175" y="1200737"/>
            <a:ext cx="5441481" cy="2543297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/>
          <p:nvPr/>
        </p:nvSpPr>
        <p:spPr>
          <a:xfrm>
            <a:off x="4608125" y="1544950"/>
            <a:ext cx="2313600" cy="21606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idx="1" type="body"/>
          </p:nvPr>
        </p:nvSpPr>
        <p:spPr>
          <a:xfrm>
            <a:off x="0" y="0"/>
            <a:ext cx="9144000" cy="933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3600"/>
              <a:t>Neurons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/>
              <a:t>Progress Made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104750" y="1659700"/>
            <a:ext cx="4244700" cy="30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Blender repair</a:t>
            </a:r>
          </a:p>
          <a:p>
            <a:pPr indent="-355600" lvl="1" marL="914400" rtl="0">
              <a:spcBef>
                <a:spcPts val="0"/>
              </a:spcBef>
              <a:buSzPct val="100000"/>
              <a:buChar char="○"/>
            </a:pPr>
            <a:r>
              <a:rPr lang="en" sz="2000"/>
              <a:t>Repaired model</a:t>
            </a:r>
          </a:p>
          <a:p>
            <a:pPr indent="-355600" lvl="1" marL="914400" rtl="0">
              <a:spcBef>
                <a:spcPts val="0"/>
              </a:spcBef>
              <a:buSzPct val="100000"/>
              <a:buChar char="○"/>
            </a:pPr>
            <a:r>
              <a:rPr lang="en" sz="2000"/>
              <a:t>Blender software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176" name="Shape 176"/>
          <p:cNvSpPr txBox="1"/>
          <p:nvPr/>
        </p:nvSpPr>
        <p:spPr>
          <a:xfrm>
            <a:off x="3646150" y="4049300"/>
            <a:ext cx="48375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Repaired Neuron Part</a:t>
            </a:r>
          </a:p>
        </p:txBody>
      </p:sp>
      <p:pic>
        <p:nvPicPr>
          <p:cNvPr id="177" name="Shape 177"/>
          <p:cNvPicPr preferRelativeResize="0"/>
          <p:nvPr/>
        </p:nvPicPr>
        <p:blipFill rotWithShape="1">
          <a:blip r:embed="rId3">
            <a:alphaModFix/>
          </a:blip>
          <a:srcRect b="27537" l="26569" r="26320" t="23175"/>
          <a:stretch/>
        </p:blipFill>
        <p:spPr>
          <a:xfrm>
            <a:off x="3646150" y="1148312"/>
            <a:ext cx="4837497" cy="284686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/>
          <p:nvPr/>
        </p:nvSpPr>
        <p:spPr>
          <a:xfrm>
            <a:off x="4859550" y="1754475"/>
            <a:ext cx="2313600" cy="21606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idx="1" type="body"/>
          </p:nvPr>
        </p:nvSpPr>
        <p:spPr>
          <a:xfrm>
            <a:off x="0" y="0"/>
            <a:ext cx="9144000" cy="933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3600"/>
              <a:t>Neurons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/>
              <a:t>Progress Made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85775" y="1022850"/>
            <a:ext cx="4244700" cy="30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Fun coasters</a:t>
            </a:r>
          </a:p>
          <a:p>
            <a:pPr indent="-355600" lvl="1" marL="914400" rtl="0">
              <a:spcBef>
                <a:spcPts val="0"/>
              </a:spcBef>
              <a:buSzPct val="100000"/>
              <a:buChar char="○"/>
            </a:pPr>
            <a:r>
              <a:rPr lang="en" sz="2000"/>
              <a:t>Laser cut</a:t>
            </a:r>
          </a:p>
          <a:p>
            <a:pPr indent="-355600" lvl="1" marL="914400" rtl="0">
              <a:spcBef>
                <a:spcPts val="0"/>
              </a:spcBef>
              <a:buSzPct val="100000"/>
              <a:buChar char="○"/>
            </a:pPr>
            <a:r>
              <a:rPr lang="en" sz="2000"/>
              <a:t>For sale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135249" y="759427"/>
            <a:ext cx="3238850" cy="431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 rotWithShape="1">
          <a:blip r:embed="rId4">
            <a:alphaModFix/>
          </a:blip>
          <a:srcRect b="0" l="6887" r="20385" t="0"/>
          <a:stretch/>
        </p:blipFill>
        <p:spPr>
          <a:xfrm rot="-5400000">
            <a:off x="1155673" y="1324999"/>
            <a:ext cx="2272527" cy="416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idx="1" type="body"/>
          </p:nvPr>
        </p:nvSpPr>
        <p:spPr>
          <a:xfrm>
            <a:off x="0" y="0"/>
            <a:ext cx="9144000" cy="933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3600"/>
              <a:t>Neurons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/>
              <a:t>Issues</a:t>
            </a:r>
          </a:p>
        </p:txBody>
      </p:sp>
      <p:sp>
        <p:nvSpPr>
          <p:cNvPr id="192" name="Shape 192"/>
          <p:cNvSpPr txBox="1"/>
          <p:nvPr/>
        </p:nvSpPr>
        <p:spPr>
          <a:xfrm>
            <a:off x="0" y="1086050"/>
            <a:ext cx="9124800" cy="3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Difficulty finding neuron tracings that download</a:t>
            </a:r>
          </a:p>
          <a:p>
            <a:pPr indent="-355600" lvl="1" marL="914400" rtl="0">
              <a:spcBef>
                <a:spcPts val="0"/>
              </a:spcBef>
              <a:buSzPct val="100000"/>
              <a:buChar char="○"/>
            </a:pPr>
            <a:r>
              <a:rPr lang="en" sz="2000"/>
              <a:t>Variability in neurons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Neuron base and supports not connected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Fragile print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Cost for foot-long neuron print</a:t>
            </a:r>
          </a:p>
        </p:txBody>
      </p:sp>
      <p:pic>
        <p:nvPicPr>
          <p:cNvPr id="193" name="Shape 193"/>
          <p:cNvPicPr preferRelativeResize="0"/>
          <p:nvPr/>
        </p:nvPicPr>
        <p:blipFill rotWithShape="1">
          <a:blip r:embed="rId3">
            <a:alphaModFix/>
          </a:blip>
          <a:srcRect b="9673" l="9112" r="3183" t="14574"/>
          <a:stretch/>
        </p:blipFill>
        <p:spPr>
          <a:xfrm>
            <a:off x="5878749" y="1086049"/>
            <a:ext cx="3155575" cy="20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/>
          <p:nvPr/>
        </p:nvSpPr>
        <p:spPr>
          <a:xfrm>
            <a:off x="7687350" y="2101050"/>
            <a:ext cx="1252800" cy="10440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5840775" y="1641312"/>
            <a:ext cx="852900" cy="7965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idx="1" type="body"/>
          </p:nvPr>
        </p:nvSpPr>
        <p:spPr>
          <a:xfrm>
            <a:off x="0" y="0"/>
            <a:ext cx="9144000" cy="933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3600"/>
              <a:t>Neurons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/>
              <a:t>Future Goals</a:t>
            </a:r>
          </a:p>
        </p:txBody>
      </p:sp>
      <p:sp>
        <p:nvSpPr>
          <p:cNvPr id="201" name="Shape 201"/>
          <p:cNvSpPr txBox="1"/>
          <p:nvPr/>
        </p:nvSpPr>
        <p:spPr>
          <a:xfrm>
            <a:off x="0" y="1086050"/>
            <a:ext cx="9124800" cy="3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Print with Elite and Stratays J750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Send to outside printing service or Laguardia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Show myelin sheaths</a:t>
            </a:r>
          </a:p>
          <a:p>
            <a:pPr indent="-355600" lvl="1" marL="914400" rtl="0">
              <a:spcBef>
                <a:spcPts val="0"/>
              </a:spcBef>
              <a:buSzPct val="100000"/>
              <a:buChar char="○"/>
            </a:pPr>
            <a:r>
              <a:rPr lang="en" sz="2000"/>
              <a:t>Thermoplastic Polyurethane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Have more neuron types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Print more freely synapsing neurons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Larger neurons</a:t>
            </a:r>
          </a:p>
        </p:txBody>
      </p:sp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2899" y="550675"/>
            <a:ext cx="3015525" cy="143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0502" y="2116175"/>
            <a:ext cx="3371224" cy="26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idx="1" type="body"/>
          </p:nvPr>
        </p:nvSpPr>
        <p:spPr>
          <a:xfrm>
            <a:off x="0" y="121125"/>
            <a:ext cx="4483500" cy="933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3600"/>
              <a:t>Bones</a:t>
            </a:r>
          </a:p>
        </p:txBody>
      </p:sp>
      <p:sp>
        <p:nvSpPr>
          <p:cNvPr id="209" name="Shape 209"/>
          <p:cNvSpPr txBox="1"/>
          <p:nvPr/>
        </p:nvSpPr>
        <p:spPr>
          <a:xfrm>
            <a:off x="790525" y="1054125"/>
            <a:ext cx="5080500" cy="23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000">
                <a:solidFill>
                  <a:schemeClr val="dk1"/>
                </a:solidFill>
              </a:rPr>
              <a:t>Multilevel models</a:t>
            </a: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2000">
                <a:solidFill>
                  <a:schemeClr val="dk1"/>
                </a:solidFill>
              </a:rPr>
              <a:t>Focus on A and C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550" y="2123775"/>
            <a:ext cx="6090025" cy="248112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/>
          <p:nvPr/>
        </p:nvSpPr>
        <p:spPr>
          <a:xfrm>
            <a:off x="4377325" y="4589700"/>
            <a:ext cx="47667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Source: Arizona State University </a:t>
            </a:r>
            <a:r>
              <a:rPr lang="en" sz="1000">
                <a:solidFill>
                  <a:srgbClr val="B7B7B7"/>
                </a:solidFill>
              </a:rPr>
              <a:t>https://askabiologist.asu.edu/bone-anatomy</a:t>
            </a:r>
          </a:p>
        </p:txBody>
      </p:sp>
      <p:sp>
        <p:nvSpPr>
          <p:cNvPr id="212" name="Shape 212"/>
          <p:cNvSpPr/>
          <p:nvPr/>
        </p:nvSpPr>
        <p:spPr>
          <a:xfrm>
            <a:off x="2359725" y="1923200"/>
            <a:ext cx="1840800" cy="1840800"/>
          </a:xfrm>
          <a:prstGeom prst="ellipse">
            <a:avLst/>
          </a:prstGeom>
          <a:noFill/>
          <a:ln cap="flat" cmpd="sng" w="76200">
            <a:solidFill>
              <a:srgbClr val="57068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3" name="Shape 213"/>
          <p:cNvSpPr/>
          <p:nvPr/>
        </p:nvSpPr>
        <p:spPr>
          <a:xfrm>
            <a:off x="5355600" y="2830725"/>
            <a:ext cx="1840800" cy="1840800"/>
          </a:xfrm>
          <a:prstGeom prst="ellipse">
            <a:avLst/>
          </a:prstGeom>
          <a:noFill/>
          <a:ln cap="flat" cmpd="sng" w="76200">
            <a:solidFill>
              <a:srgbClr val="57068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4" name="Shape 214"/>
          <p:cNvPicPr preferRelativeResize="0"/>
          <p:nvPr/>
        </p:nvPicPr>
        <p:blipFill rotWithShape="1">
          <a:blip r:embed="rId4">
            <a:alphaModFix/>
          </a:blip>
          <a:srcRect b="38295" l="0" r="0" t="28900"/>
          <a:stretch/>
        </p:blipFill>
        <p:spPr>
          <a:xfrm>
            <a:off x="187050" y="3657823"/>
            <a:ext cx="2335800" cy="57464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/>
          <p:nvPr/>
        </p:nvSpPr>
        <p:spPr>
          <a:xfrm>
            <a:off x="5967372" y="541270"/>
            <a:ext cx="1835700" cy="1582499"/>
          </a:xfrm>
          <a:prstGeom prst="hexagon">
            <a:avLst>
              <a:gd fmla="val 25000" name="adj"/>
              <a:gd fmla="val 115470" name="vf"/>
            </a:avLst>
          </a:prstGeom>
          <a:blipFill rotWithShape="1">
            <a:blip r:embed="rId5">
              <a:alphaModFix/>
            </a:blip>
            <a:stretch>
              <a:fillRect b="-12009" l="-13399" r="-22059" t="-12019"/>
            </a:stretch>
          </a:blipFill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idx="1" type="body"/>
          </p:nvPr>
        </p:nvSpPr>
        <p:spPr>
          <a:xfrm>
            <a:off x="0" y="121125"/>
            <a:ext cx="5679600" cy="933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Bones (Osteons)</a:t>
            </a:r>
          </a:p>
        </p:txBody>
      </p:sp>
      <p:sp>
        <p:nvSpPr>
          <p:cNvPr id="221" name="Shape 221"/>
          <p:cNvSpPr txBox="1"/>
          <p:nvPr/>
        </p:nvSpPr>
        <p:spPr>
          <a:xfrm>
            <a:off x="790525" y="1054125"/>
            <a:ext cx="5547900" cy="13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000"/>
              <a:t>Built </a:t>
            </a:r>
            <a:r>
              <a:rPr lang="en" sz="2000"/>
              <a:t>detachable </a:t>
            </a:r>
            <a:r>
              <a:rPr lang="en" sz="2000">
                <a:solidFill>
                  <a:schemeClr val="dk1"/>
                </a:solidFill>
              </a:rPr>
              <a:t>concentric</a:t>
            </a:r>
            <a:r>
              <a:rPr lang="en" sz="2000"/>
              <a:t> cylinders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8913" y="1775899"/>
            <a:ext cx="2930682" cy="234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075" y="1775898"/>
            <a:ext cx="2601176" cy="2343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U_Logo_Color.png" id="224" name="Shape 2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0467" y="467505"/>
            <a:ext cx="2711600" cy="58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9146" y="1775900"/>
            <a:ext cx="3124855" cy="2343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idx="1" type="body"/>
          </p:nvPr>
        </p:nvSpPr>
        <p:spPr>
          <a:xfrm>
            <a:off x="0" y="121125"/>
            <a:ext cx="5679600" cy="933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Bones (Osteons)</a:t>
            </a:r>
          </a:p>
        </p:txBody>
      </p:sp>
      <p:sp>
        <p:nvSpPr>
          <p:cNvPr id="231" name="Shape 231" title="IMG_8608.MOV">
            <a:hlinkClick r:id="rId3"/>
          </p:cNvPr>
          <p:cNvSpPr/>
          <p:nvPr/>
        </p:nvSpPr>
        <p:spPr>
          <a:xfrm>
            <a:off x="2043525" y="1227325"/>
            <a:ext cx="4572000" cy="34290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4JS031_2325.JPG" id="81" name="Shape 8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49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/>
          <p:nvPr>
            <p:ph idx="1" type="body"/>
          </p:nvPr>
        </p:nvSpPr>
        <p:spPr>
          <a:xfrm>
            <a:off x="0" y="-53169"/>
            <a:ext cx="9144000" cy="1234500"/>
          </a:xfrm>
          <a:prstGeom prst="rect">
            <a:avLst/>
          </a:prstGeom>
          <a:solidFill>
            <a:schemeClr val="lt1">
              <a:alpha val="60780"/>
            </a:schemeClr>
          </a:solidFill>
          <a:ln>
            <a:noFill/>
          </a:ln>
        </p:spPr>
        <p:txBody>
          <a:bodyPr anchorCtr="0" anchor="ctr" bIns="274300" lIns="274300" rIns="274300" wrap="square" tIns="2743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/>
              <a:t>Overview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x="0" y="1017050"/>
            <a:ext cx="9144000" cy="3722100"/>
          </a:xfrm>
          <a:prstGeom prst="rect">
            <a:avLst/>
          </a:prstGeom>
          <a:solidFill>
            <a:srgbClr val="FFFFFF">
              <a:alpha val="73460"/>
            </a:srgbClr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Objectives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Background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Neurons</a:t>
            </a:r>
          </a:p>
          <a:p>
            <a:pPr indent="-381000" lvl="1" marL="914400" rtl="0">
              <a:spcBef>
                <a:spcPts val="0"/>
              </a:spcBef>
              <a:buSzPct val="100000"/>
              <a:buChar char="○"/>
            </a:pPr>
            <a:r>
              <a:rPr lang="en" sz="2400"/>
              <a:t>Progress Made</a:t>
            </a:r>
          </a:p>
          <a:p>
            <a:pPr indent="-381000" lvl="1" marL="914400" rtl="0">
              <a:spcBef>
                <a:spcPts val="0"/>
              </a:spcBef>
              <a:buSzPct val="100000"/>
              <a:buChar char="○"/>
            </a:pPr>
            <a:r>
              <a:rPr lang="en" sz="2400"/>
              <a:t>Issues</a:t>
            </a:r>
          </a:p>
          <a:p>
            <a:pPr indent="-381000" lvl="1" marL="914400" rtl="0">
              <a:spcBef>
                <a:spcPts val="0"/>
              </a:spcBef>
              <a:buSzPct val="100000"/>
              <a:buChar char="○"/>
            </a:pPr>
            <a:r>
              <a:rPr lang="en" sz="2400"/>
              <a:t>Future Goals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Bones</a:t>
            </a:r>
          </a:p>
          <a:p>
            <a:pPr indent="-381000" lvl="1" marL="914400" rtl="0">
              <a:spcBef>
                <a:spcPts val="0"/>
              </a:spcBef>
              <a:buSzPct val="100000"/>
              <a:buChar char="○"/>
            </a:pPr>
            <a:r>
              <a:rPr lang="en" sz="2400"/>
              <a:t>Progress Made</a:t>
            </a:r>
          </a:p>
          <a:p>
            <a:pPr indent="-381000" lvl="1" marL="914400" rtl="0">
              <a:spcBef>
                <a:spcPts val="0"/>
              </a:spcBef>
              <a:buSzPct val="100000"/>
              <a:buChar char="○"/>
            </a:pPr>
            <a:r>
              <a:rPr lang="en" sz="2400"/>
              <a:t>Remaining Tasks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idx="1" type="body"/>
          </p:nvPr>
        </p:nvSpPr>
        <p:spPr>
          <a:xfrm>
            <a:off x="0" y="121125"/>
            <a:ext cx="4483500" cy="933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3600"/>
              <a:t>Bones</a:t>
            </a:r>
          </a:p>
        </p:txBody>
      </p:sp>
      <p:pic>
        <p:nvPicPr>
          <p:cNvPr id="237" name="Shape 237"/>
          <p:cNvPicPr preferRelativeResize="0"/>
          <p:nvPr/>
        </p:nvPicPr>
        <p:blipFill rotWithShape="1">
          <a:blip r:embed="rId3">
            <a:alphaModFix/>
          </a:blip>
          <a:srcRect b="38295" l="0" r="0" t="28900"/>
          <a:stretch/>
        </p:blipFill>
        <p:spPr>
          <a:xfrm>
            <a:off x="558975" y="1842300"/>
            <a:ext cx="7888826" cy="1940798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/>
          <p:nvPr/>
        </p:nvSpPr>
        <p:spPr>
          <a:xfrm>
            <a:off x="3440375" y="2110225"/>
            <a:ext cx="1840800" cy="1840800"/>
          </a:xfrm>
          <a:prstGeom prst="ellipse">
            <a:avLst/>
          </a:prstGeom>
          <a:noFill/>
          <a:ln cap="flat" cmpd="sng" w="76200">
            <a:solidFill>
              <a:srgbClr val="57068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idx="1" type="body"/>
          </p:nvPr>
        </p:nvSpPr>
        <p:spPr>
          <a:xfrm>
            <a:off x="0" y="121125"/>
            <a:ext cx="4483500" cy="933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3600"/>
              <a:t>Bones</a:t>
            </a:r>
          </a:p>
        </p:txBody>
      </p:sp>
      <p:sp>
        <p:nvSpPr>
          <p:cNvPr id="244" name="Shape 244"/>
          <p:cNvSpPr txBox="1"/>
          <p:nvPr/>
        </p:nvSpPr>
        <p:spPr>
          <a:xfrm>
            <a:off x="790525" y="1054125"/>
            <a:ext cx="6504000" cy="23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000">
                <a:solidFill>
                  <a:schemeClr val="dk1"/>
                </a:solidFill>
              </a:rPr>
              <a:t>The cross section is flush with the bone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450" y="2005450"/>
            <a:ext cx="3054948" cy="229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9199" y="2005449"/>
            <a:ext cx="3054948" cy="2291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idx="1" type="body"/>
          </p:nvPr>
        </p:nvSpPr>
        <p:spPr>
          <a:xfrm>
            <a:off x="0" y="121125"/>
            <a:ext cx="7128300" cy="933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3600"/>
              <a:t>Bones Connection</a:t>
            </a:r>
          </a:p>
        </p:txBody>
      </p:sp>
      <p:sp>
        <p:nvSpPr>
          <p:cNvPr id="252" name="Shape 252"/>
          <p:cNvSpPr txBox="1"/>
          <p:nvPr/>
        </p:nvSpPr>
        <p:spPr>
          <a:xfrm>
            <a:off x="790525" y="1054125"/>
            <a:ext cx="5080500" cy="23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000">
                <a:solidFill>
                  <a:schemeClr val="dk1"/>
                </a:solidFill>
              </a:rPr>
              <a:t>LEGO connector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pic>
        <p:nvPicPr>
          <p:cNvPr descr="LEGO-unit-01-1024x528.png" id="253" name="Shape 253"/>
          <p:cNvPicPr preferRelativeResize="0"/>
          <p:nvPr/>
        </p:nvPicPr>
        <p:blipFill rotWithShape="1">
          <a:blip r:embed="rId3">
            <a:alphaModFix/>
          </a:blip>
          <a:srcRect b="0" l="0" r="46074" t="0"/>
          <a:stretch/>
        </p:blipFill>
        <p:spPr>
          <a:xfrm>
            <a:off x="5871024" y="526175"/>
            <a:ext cx="2174850" cy="20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 rotWithShape="1">
          <a:blip r:embed="rId4">
            <a:alphaModFix/>
          </a:blip>
          <a:srcRect b="60308" l="25461" r="37265" t="10244"/>
          <a:stretch/>
        </p:blipFill>
        <p:spPr>
          <a:xfrm>
            <a:off x="5717574" y="3018374"/>
            <a:ext cx="2481749" cy="147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Shape 255"/>
          <p:cNvPicPr preferRelativeResize="0"/>
          <p:nvPr/>
        </p:nvPicPr>
        <p:blipFill rotWithShape="1">
          <a:blip r:embed="rId5">
            <a:alphaModFix/>
          </a:blip>
          <a:srcRect b="32787" l="22941" r="39401" t="38740"/>
          <a:stretch/>
        </p:blipFill>
        <p:spPr>
          <a:xfrm>
            <a:off x="546237" y="1891119"/>
            <a:ext cx="4788777" cy="203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idx="1" type="body"/>
          </p:nvPr>
        </p:nvSpPr>
        <p:spPr>
          <a:xfrm>
            <a:off x="0" y="121125"/>
            <a:ext cx="7128300" cy="933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3600"/>
              <a:t>Bones Connection</a:t>
            </a:r>
          </a:p>
        </p:txBody>
      </p:sp>
      <p:sp>
        <p:nvSpPr>
          <p:cNvPr id="261" name="Shape 261" title="IMG_8891.MOV">
            <a:hlinkClick r:id="rId3"/>
          </p:cNvPr>
          <p:cNvSpPr/>
          <p:nvPr/>
        </p:nvSpPr>
        <p:spPr>
          <a:xfrm>
            <a:off x="2286000" y="1206525"/>
            <a:ext cx="4572000" cy="34290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idx="1" type="body"/>
          </p:nvPr>
        </p:nvSpPr>
        <p:spPr>
          <a:xfrm>
            <a:off x="-664575" y="107150"/>
            <a:ext cx="8568300" cy="111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Bone Connection cont.</a:t>
            </a:r>
          </a:p>
        </p:txBody>
      </p:sp>
      <p:pic>
        <p:nvPicPr>
          <p:cNvPr id="267" name="Shape 2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5575" y="1400423"/>
            <a:ext cx="3676200" cy="275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Shape 268"/>
          <p:cNvPicPr preferRelativeResize="0"/>
          <p:nvPr/>
        </p:nvPicPr>
        <p:blipFill rotWithShape="1">
          <a:blip r:embed="rId4">
            <a:alphaModFix/>
          </a:blip>
          <a:srcRect b="20083" l="41632" r="45948" t="13875"/>
          <a:stretch/>
        </p:blipFill>
        <p:spPr>
          <a:xfrm flipH="1">
            <a:off x="7153142" y="371994"/>
            <a:ext cx="1580100" cy="415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Shape 273"/>
          <p:cNvPicPr preferRelativeResize="0"/>
          <p:nvPr/>
        </p:nvPicPr>
        <p:blipFill rotWithShape="1">
          <a:blip r:embed="rId3">
            <a:alphaModFix/>
          </a:blip>
          <a:srcRect b="4662" l="688" r="9881" t="15356"/>
          <a:stretch/>
        </p:blipFill>
        <p:spPr>
          <a:xfrm>
            <a:off x="4453424" y="1651199"/>
            <a:ext cx="4575849" cy="2348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 rotWithShape="1">
          <a:blip r:embed="rId4">
            <a:alphaModFix/>
          </a:blip>
          <a:srcRect b="20881" l="14227" r="22958" t="14789"/>
          <a:stretch/>
        </p:blipFill>
        <p:spPr>
          <a:xfrm>
            <a:off x="172100" y="1651199"/>
            <a:ext cx="4076976" cy="2348627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 txBox="1"/>
          <p:nvPr>
            <p:ph idx="1" type="body"/>
          </p:nvPr>
        </p:nvSpPr>
        <p:spPr>
          <a:xfrm>
            <a:off x="0" y="0"/>
            <a:ext cx="8568300" cy="111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Bone Connection cont.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idx="1" type="body"/>
          </p:nvPr>
        </p:nvSpPr>
        <p:spPr>
          <a:xfrm>
            <a:off x="0" y="0"/>
            <a:ext cx="9144000" cy="933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3600"/>
              <a:t>Future Tasks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0" y="1086050"/>
            <a:ext cx="9124800" cy="3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000"/>
              <a:t>Print a series of osteon cylinders</a:t>
            </a: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000"/>
              <a:t>This will show the molecular level of the bone structure</a:t>
            </a: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Print 3D long bone model</a:t>
            </a:r>
          </a:p>
        </p:txBody>
      </p:sp>
      <p:pic>
        <p:nvPicPr>
          <p:cNvPr descr="a-single-osteon.png" id="282" name="Shape 282"/>
          <p:cNvPicPr preferRelativeResize="0"/>
          <p:nvPr/>
        </p:nvPicPr>
        <p:blipFill rotWithShape="1">
          <a:blip r:embed="rId3">
            <a:alphaModFix/>
          </a:blip>
          <a:srcRect b="0" l="0" r="3864" t="0"/>
          <a:stretch/>
        </p:blipFill>
        <p:spPr>
          <a:xfrm>
            <a:off x="5241499" y="1985150"/>
            <a:ext cx="2934349" cy="250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pic"/>
          </p:nvPr>
        </p:nvSpPr>
        <p:spPr>
          <a:xfrm>
            <a:off x="0" y="0"/>
            <a:ext cx="9144000" cy="490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0" y="1954530"/>
            <a:ext cx="9144000" cy="1234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89" name="Shape 289"/>
          <p:cNvPicPr preferRelativeResize="0"/>
          <p:nvPr/>
        </p:nvPicPr>
        <p:blipFill rotWithShape="1">
          <a:blip r:embed="rId3">
            <a:alphaModFix/>
          </a:blip>
          <a:srcRect b="6018" l="14639" r="13845" t="8853"/>
          <a:stretch/>
        </p:blipFill>
        <p:spPr>
          <a:xfrm>
            <a:off x="731225" y="0"/>
            <a:ext cx="768155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pic"/>
          </p:nvPr>
        </p:nvSpPr>
        <p:spPr>
          <a:xfrm>
            <a:off x="0" y="0"/>
            <a:ext cx="9144000" cy="490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0" y="1954530"/>
            <a:ext cx="9144000" cy="1234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96" name="Shape 296"/>
          <p:cNvPicPr preferRelativeResize="0"/>
          <p:nvPr/>
        </p:nvPicPr>
        <p:blipFill rotWithShape="1">
          <a:blip r:embed="rId3">
            <a:alphaModFix/>
          </a:blip>
          <a:srcRect b="11229" l="16518" r="16357" t="8847"/>
          <a:stretch/>
        </p:blipFill>
        <p:spPr>
          <a:xfrm>
            <a:off x="732325" y="0"/>
            <a:ext cx="767935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Questions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Suggestions?</a:t>
            </a:r>
          </a:p>
        </p:txBody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0" y="2811780"/>
            <a:ext cx="9144000" cy="30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idx="1" type="body"/>
          </p:nvPr>
        </p:nvSpPr>
        <p:spPr>
          <a:xfrm>
            <a:off x="0" y="1"/>
            <a:ext cx="9144000" cy="7419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Objectives</a:t>
            </a:r>
          </a:p>
        </p:txBody>
      </p:sp>
      <p:sp>
        <p:nvSpPr>
          <p:cNvPr id="89" name="Shape 89"/>
          <p:cNvSpPr txBox="1"/>
          <p:nvPr/>
        </p:nvSpPr>
        <p:spPr>
          <a:xfrm>
            <a:off x="9600" y="741900"/>
            <a:ext cx="9124800" cy="40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Learn about the structure of neurons and bones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Determine dimensions of scaled models of neurons and bones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Design neurons with synapses that can interconnect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Create 3D bone which clearly show structure of osteons and osteocytes 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Learn how to use 3D printers and laser cutters</a:t>
            </a:r>
          </a:p>
        </p:txBody>
      </p:sp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9900" y="2419999"/>
            <a:ext cx="2998926" cy="2249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124" y="2274552"/>
            <a:ext cx="2903301" cy="254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4425" y="2420003"/>
            <a:ext cx="1692574" cy="2412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pic"/>
          </p:nvPr>
        </p:nvSpPr>
        <p:spPr>
          <a:xfrm>
            <a:off x="0" y="0"/>
            <a:ext cx="9144000" cy="490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0" y="1954530"/>
            <a:ext cx="9144000" cy="1234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Thank you all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for your attention!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idx="1" type="body"/>
          </p:nvPr>
        </p:nvSpPr>
        <p:spPr>
          <a:xfrm>
            <a:off x="0" y="1"/>
            <a:ext cx="9144000" cy="7419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Background- Neurons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0" y="956200"/>
            <a:ext cx="4498200" cy="41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indent="-330200" lvl="0" marL="457200" rtl="0">
              <a:spcBef>
                <a:spcPts val="0"/>
              </a:spcBef>
              <a:buSzPct val="100000"/>
              <a:buChar char="●"/>
            </a:pPr>
            <a:r>
              <a:rPr lang="en" sz="1600"/>
              <a:t>General Structure of the Neuron</a:t>
            </a:r>
          </a:p>
          <a:p>
            <a:pPr indent="-330200" lvl="1" marL="914400" rtl="0">
              <a:spcBef>
                <a:spcPts val="0"/>
              </a:spcBef>
              <a:buSzPct val="100000"/>
              <a:buChar char="○"/>
            </a:pPr>
            <a:r>
              <a:rPr lang="en" sz="1600"/>
              <a:t>Soma</a:t>
            </a:r>
          </a:p>
          <a:p>
            <a:pPr indent="-330200" lvl="1" marL="914400" rtl="0">
              <a:spcBef>
                <a:spcPts val="0"/>
              </a:spcBef>
              <a:buSzPct val="100000"/>
              <a:buChar char="○"/>
            </a:pPr>
            <a:r>
              <a:rPr lang="en" sz="1600"/>
              <a:t>Dendrites</a:t>
            </a:r>
          </a:p>
          <a:p>
            <a:pPr indent="-330200" lvl="1" marL="914400" rtl="0">
              <a:spcBef>
                <a:spcPts val="0"/>
              </a:spcBef>
              <a:buSzPct val="100000"/>
              <a:buChar char="○"/>
            </a:pPr>
            <a:r>
              <a:rPr lang="en" sz="1600"/>
              <a:t>Axons</a:t>
            </a:r>
          </a:p>
          <a:p>
            <a:pPr indent="-330200" lvl="1" marL="914400" rtl="0">
              <a:spcBef>
                <a:spcPts val="0"/>
              </a:spcBef>
              <a:buSzPct val="100000"/>
              <a:buChar char="○"/>
            </a:pPr>
            <a:r>
              <a:rPr lang="en" sz="1600"/>
              <a:t>Synapses 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indent="-330200" lvl="0" marL="457200" rtl="0">
              <a:spcBef>
                <a:spcPts val="0"/>
              </a:spcBef>
              <a:buSzPct val="100000"/>
              <a:buChar char="●"/>
            </a:pPr>
            <a:r>
              <a:rPr lang="en" sz="1600"/>
              <a:t>Issues With Existing Models</a:t>
            </a:r>
          </a:p>
          <a:p>
            <a:pPr indent="-330200" lvl="1" marL="914400" rtl="0">
              <a:spcBef>
                <a:spcPts val="0"/>
              </a:spcBef>
              <a:buSzPct val="100000"/>
              <a:buChar char="○"/>
            </a:pPr>
            <a:r>
              <a:rPr lang="en" sz="1600"/>
              <a:t>2D representations</a:t>
            </a:r>
          </a:p>
          <a:p>
            <a:pPr indent="-330200" lvl="1" marL="914400" rtl="0">
              <a:spcBef>
                <a:spcPts val="0"/>
              </a:spcBef>
              <a:buSzPct val="100000"/>
              <a:buChar char="○"/>
            </a:pPr>
            <a:r>
              <a:rPr lang="en" sz="1600"/>
              <a:t>Singularly synapsed</a:t>
            </a:r>
          </a:p>
          <a:p>
            <a:pPr indent="-330200" lvl="1" marL="914400" rtl="0">
              <a:spcBef>
                <a:spcPts val="0"/>
              </a:spcBef>
              <a:buSzPct val="100000"/>
              <a:buChar char="○"/>
            </a:pPr>
            <a:r>
              <a:rPr lang="en" sz="1600"/>
              <a:t>No spatial orientation</a:t>
            </a:r>
          </a:p>
          <a:p>
            <a:pPr indent="-330200" lvl="1" marL="914400" rtl="0">
              <a:spcBef>
                <a:spcPts val="0"/>
              </a:spcBef>
              <a:buSzPct val="100000"/>
              <a:buChar char="○"/>
            </a:pPr>
            <a:r>
              <a:rPr lang="en" sz="1600"/>
              <a:t>Oversimplified </a:t>
            </a:r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8625" y="169150"/>
            <a:ext cx="2006775" cy="17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7775" y="1913149"/>
            <a:ext cx="4426524" cy="296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pic"/>
          </p:nvPr>
        </p:nvSpPr>
        <p:spPr>
          <a:xfrm>
            <a:off x="0" y="0"/>
            <a:ext cx="3816600" cy="490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b="0" lang="en" sz="1600">
                <a:solidFill>
                  <a:schemeClr val="dk1"/>
                </a:solidFill>
              </a:rPr>
              <a:t>Purpose for Printing</a:t>
            </a:r>
          </a:p>
          <a:p>
            <a:pPr indent="584200" lvl="1" rtl="0">
              <a:spcBef>
                <a:spcPts val="0"/>
              </a:spcBef>
              <a:buSzPct val="100000"/>
            </a:pPr>
            <a:r>
              <a:rPr lang="en" sz="1600"/>
              <a:t>Students can visibly see how neurons synapse</a:t>
            </a:r>
          </a:p>
          <a:p>
            <a:pPr indent="584200" lvl="1" rtl="0">
              <a:spcBef>
                <a:spcPts val="0"/>
              </a:spcBef>
              <a:buSzPct val="100000"/>
            </a:pPr>
            <a:r>
              <a:rPr lang="en" sz="1600"/>
              <a:t>Understand how different neurons vary </a:t>
            </a:r>
          </a:p>
          <a:p>
            <a:pPr indent="584200" lvl="1" rtl="0">
              <a:spcBef>
                <a:spcPts val="0"/>
              </a:spcBef>
              <a:buSzPct val="100000"/>
            </a:pPr>
            <a:r>
              <a:rPr lang="en" sz="1600"/>
              <a:t>Understand general structure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-75825" y="-240095"/>
            <a:ext cx="9144000" cy="1234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Neurons cont.</a:t>
            </a: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9599" y="2754949"/>
            <a:ext cx="2513600" cy="194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6600" y="972899"/>
            <a:ext cx="2722999" cy="178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pic"/>
          </p:nvPr>
        </p:nvSpPr>
        <p:spPr>
          <a:xfrm>
            <a:off x="-63200" y="758200"/>
            <a:ext cx="3883200" cy="4082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b="0" lang="en" sz="1600">
                <a:solidFill>
                  <a:schemeClr val="dk1"/>
                </a:solidFill>
              </a:rPr>
              <a:t>Understand the composition of bones </a:t>
            </a:r>
          </a:p>
          <a:p>
            <a:pPr indent="584200" lvl="1" rtl="0" algn="l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1600"/>
              <a:t>Bone → osteon → osteocyte </a:t>
            </a:r>
          </a:p>
          <a:p>
            <a:pPr indent="0" lvl="0" marL="457200" rtl="0" algn="l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lang="en" sz="1600"/>
              <a:t>Issues with existing bone models</a:t>
            </a:r>
          </a:p>
          <a:p>
            <a:pPr indent="584200"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600"/>
              <a:t>Static</a:t>
            </a:r>
          </a:p>
          <a:p>
            <a:pPr indent="584200"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600"/>
              <a:t>Difficult to understand connection between substructures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189575" y="-155100"/>
            <a:ext cx="8896800" cy="821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Background- Bones</a:t>
            </a:r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7574" y="2549074"/>
            <a:ext cx="3147374" cy="2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4900" y="593675"/>
            <a:ext cx="3037925" cy="237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pic"/>
          </p:nvPr>
        </p:nvSpPr>
        <p:spPr>
          <a:xfrm>
            <a:off x="0" y="935175"/>
            <a:ext cx="9144000" cy="3968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b="0" lang="en" sz="1600">
                <a:solidFill>
                  <a:schemeClr val="dk1"/>
                </a:solidFill>
              </a:rPr>
              <a:t>Issues encountered when designing new bone model</a:t>
            </a:r>
          </a:p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0" y="-155944"/>
            <a:ext cx="9144000" cy="1234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Bones cont.</a:t>
            </a:r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825" y="1667800"/>
            <a:ext cx="7073824" cy="288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pic"/>
          </p:nvPr>
        </p:nvSpPr>
        <p:spPr>
          <a:xfrm>
            <a:off x="0" y="581275"/>
            <a:ext cx="3289800" cy="4082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0" lang="en" sz="1800"/>
              <a:t>3D printing</a:t>
            </a:r>
          </a:p>
          <a:p>
            <a:pPr indent="571500"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File converting</a:t>
            </a:r>
          </a:p>
          <a:p>
            <a:pPr indent="571500"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Layers, supports, base</a:t>
            </a:r>
          </a:p>
          <a:p>
            <a:pPr indent="571500"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Print</a:t>
            </a: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0" lang="en" sz="1800"/>
              <a:t>Laser Cutting</a:t>
            </a:r>
          </a:p>
          <a:p>
            <a:pPr indent="571500"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Image</a:t>
            </a:r>
          </a:p>
          <a:p>
            <a:pPr indent="571500"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Laser file</a:t>
            </a:r>
          </a:p>
          <a:p>
            <a:pPr indent="571500"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Cutting or engraving</a:t>
            </a:r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189575" y="-155100"/>
            <a:ext cx="8896800" cy="821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Background- 3D Printers and Laser Cutters</a:t>
            </a:r>
          </a:p>
        </p:txBody>
      </p:sp>
      <p:pic>
        <p:nvPicPr>
          <p:cNvPr id="130" name="Shape 130"/>
          <p:cNvPicPr preferRelativeResize="0"/>
          <p:nvPr/>
        </p:nvPicPr>
        <p:blipFill rotWithShape="1">
          <a:blip r:embed="rId3">
            <a:alphaModFix/>
          </a:blip>
          <a:srcRect b="0" l="0" r="17783" t="0"/>
          <a:stretch/>
        </p:blipFill>
        <p:spPr>
          <a:xfrm>
            <a:off x="7646474" y="623025"/>
            <a:ext cx="1497525" cy="182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8659" y="3157224"/>
            <a:ext cx="2065341" cy="140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9674" y="581270"/>
            <a:ext cx="4648573" cy="19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9675" y="2787265"/>
            <a:ext cx="3732525" cy="1776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idx="1" type="body"/>
          </p:nvPr>
        </p:nvSpPr>
        <p:spPr>
          <a:xfrm>
            <a:off x="0" y="0"/>
            <a:ext cx="9144000" cy="933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3600"/>
              <a:t>Neurons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/>
              <a:t>What’s Been Done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0" y="1086050"/>
            <a:ext cx="9124800" cy="3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Printing synapses</a:t>
            </a:r>
          </a:p>
          <a:p>
            <a:pPr indent="-355600" lvl="1" marL="914400" rtl="0">
              <a:spcBef>
                <a:spcPts val="0"/>
              </a:spcBef>
              <a:buSzPct val="100000"/>
              <a:buChar char="○"/>
            </a:pPr>
            <a:r>
              <a:rPr lang="en" sz="2000"/>
              <a:t>Puzzle piece bases</a:t>
            </a:r>
          </a:p>
          <a:p>
            <a:pPr indent="-355600" lvl="1" marL="914400" rtl="0">
              <a:spcBef>
                <a:spcPts val="0"/>
              </a:spcBef>
              <a:buSzPct val="100000"/>
              <a:buChar char="○"/>
            </a:pPr>
            <a:r>
              <a:rPr lang="en" sz="2000"/>
              <a:t>Gap between represented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337" y="2427775"/>
            <a:ext cx="4646925" cy="18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/>
          <p:nvPr/>
        </p:nvSpPr>
        <p:spPr>
          <a:xfrm>
            <a:off x="171800" y="4233050"/>
            <a:ext cx="49140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Possible synapse representation</a:t>
            </a:r>
          </a:p>
        </p:txBody>
      </p:sp>
      <p:pic>
        <p:nvPicPr>
          <p:cNvPr id="142" name="Shape 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6057024" y="-268324"/>
            <a:ext cx="2504824" cy="3339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6118725" y="2257068"/>
            <a:ext cx="2381426" cy="3175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esentation4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